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75" r:id="rId5"/>
    <p:sldId id="257" r:id="rId6"/>
    <p:sldId id="261" r:id="rId7"/>
    <p:sldId id="270" r:id="rId8"/>
    <p:sldId id="278" r:id="rId9"/>
    <p:sldId id="272" r:id="rId10"/>
    <p:sldId id="281" r:id="rId11"/>
    <p:sldId id="282" r:id="rId12"/>
    <p:sldId id="283" r:id="rId13"/>
    <p:sldId id="284" r:id="rId14"/>
    <p:sldId id="285" r:id="rId15"/>
    <p:sldId id="279" r:id="rId16"/>
    <p:sldId id="274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CB33"/>
    <a:srgbClr val="E43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F597B-2CBF-492F-B716-390E6ECD5135}" v="99" dt="2023-10-31T07:00:07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615" autoAdjust="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1A0B1-05EB-4A3C-810E-D1DE4F8D46D9}" type="datetimeFigureOut">
              <a:rPr lang="es-CO" smtClean="0"/>
              <a:t>31/10/2023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D79BE-C909-45AB-89EB-D7790621AB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803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" dirty="0"/>
              <a:t>Un radar es un dispositivo compuesto por un generador de ondas electromagnéticas conectado a una antena y aun sistema electrónico para el procesamiento de datos, el cual emite pulsos de corta duración.</a:t>
            </a:r>
            <a:r>
              <a:rPr lang="es-CO" dirty="0"/>
              <a:t>El radar de apertura sintética  (SAR), e un sensor activo que mide distancias por medio de un pulso de onda electromagnética en cierto ancho de banda  y mide la cantidad  de energía </a:t>
            </a:r>
            <a:r>
              <a:rPr lang="es-CO" dirty="0" err="1"/>
              <a:t>retrodispersada</a:t>
            </a:r>
            <a:r>
              <a:rPr lang="es-CO" dirty="0"/>
              <a:t> por el objeto.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CO" dirty="0"/>
              <a:t>Esta energía regresara con cierto retraso,  amplitud y polarización en función de la distancia del objeto impactado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CO" dirty="0"/>
              <a:t>La longitud de ondas del de los radares SAR trabajan en la región del microondas por lo que la ausencia de luz o las condiciones climáticas no lo afectan.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D79BE-C909-45AB-89EB-D7790621AB8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699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La imágenes se obtuvieron del sitio web </a:t>
            </a:r>
            <a:r>
              <a:rPr lang="es-CO" sz="1200" dirty="0" err="1"/>
              <a:t>Slaska</a:t>
            </a:r>
            <a:r>
              <a:rPr lang="es-CO" sz="1200" dirty="0"/>
              <a:t> </a:t>
            </a:r>
            <a:r>
              <a:rPr lang="es-CO" sz="1200" dirty="0" err="1"/>
              <a:t>Satellite</a:t>
            </a:r>
            <a:r>
              <a:rPr lang="es-CO" sz="1200" dirty="0"/>
              <a:t> </a:t>
            </a:r>
            <a:r>
              <a:rPr lang="es-CO" sz="1200" dirty="0" err="1"/>
              <a:t>Facility</a:t>
            </a:r>
            <a:r>
              <a:rPr lang="es-CO" sz="1200" dirty="0"/>
              <a:t> que es la </a:t>
            </a:r>
            <a:r>
              <a:rPr lang="es-ES" b="0" i="0" dirty="0">
                <a:solidFill>
                  <a:srgbClr val="FFFFFF"/>
                </a:solidFill>
                <a:effectLst/>
                <a:latin typeface="Barlow" panose="020B0604020202020204" pitchFamily="2" charset="0"/>
              </a:rPr>
              <a:t>Instalación de satélites de Alaska, la </a:t>
            </a:r>
            <a:r>
              <a:rPr lang="es-ES" b="0" i="0" dirty="0" err="1">
                <a:solidFill>
                  <a:srgbClr val="FFFFFF"/>
                </a:solidFill>
                <a:effectLst/>
                <a:latin typeface="Barlow" panose="020B0604020202020204" pitchFamily="2" charset="0"/>
              </a:rPr>
              <a:t>cuar</a:t>
            </a:r>
            <a:r>
              <a:rPr lang="es-ES" b="0" i="0" dirty="0">
                <a:solidFill>
                  <a:srgbClr val="FFFFFF"/>
                </a:solidFill>
                <a:effectLst/>
                <a:latin typeface="Barlow" panose="020B0604020202020204" pitchFamily="2" charset="0"/>
              </a:rPr>
              <a:t> comparte la base de datos con todas las agencias espaciales </a:t>
            </a:r>
            <a:endParaRPr lang="es-CO" sz="1200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D79BE-C909-45AB-89EB-D7790621AB89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85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322BE-44B1-436C-ADD6-C64DC56F6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75D12F-278F-476D-8658-754D08CCA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913F8-CE2C-43F7-A267-A3284A15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E0ED-026D-4D6C-878A-908492A92960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11B9E4-E88F-4B87-8DD7-5C491058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99F1E-FE91-4C5C-A586-1199DA18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01C99-CCAC-4307-9427-59CAE3C2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DE2936-52B6-4A44-9BE4-FEDCB04BC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AB0B12-4A20-4678-AB9A-725275E7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8110-41D5-48C4-A32B-00D5E1C41253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7508A-AAD2-42D8-9206-1F2E6DE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D6EB7-498E-4649-8345-B8D77BBE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7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EAD25E-C5C7-4B51-BDA3-1873C8005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26C45E-817A-4CA9-AA3E-8DA65F3EE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56C5FF-3A17-4B3C-8723-01D57E16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500F-FAA8-4212-A73D-E5D175AD92F9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013E96-6DE0-4FDE-AF23-924451FA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48B47C-493D-4C21-BCB2-AAC30ED8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9BA96-E553-4677-A032-99143830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4DAF20-234B-42C3-B160-B9B27972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7DE82D-D90C-46CD-A680-039351C5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675C-20A4-4C98-AAC9-0C7949BACDEB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033A5B-769A-487A-B6F0-7CE7476D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4A5698-73DF-4EF9-BD2D-87D89FF3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2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48523-62F6-41F2-B406-A9BB5FF3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A11823-0CFC-4BA8-BF6C-F0A77B087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88CCA7-610D-4BF4-8E01-B7956B01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79EB-B445-443B-A860-82FD568459C6}" type="datetime1">
              <a:rPr lang="en-US" smtClean="0"/>
              <a:t>10/31/2023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FDBDCF-0418-462F-B910-ED0B270C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8FAD0B-3797-452A-85CC-7AE8D89B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9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4903E-3782-4EEB-9A4F-3D4C00EC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139215-9099-42C1-946D-C6F74FD04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C34312-ED23-4C91-991E-45BD433F4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7F9E71-C24B-46A2-AD8B-460778E7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78C4-1A49-4123-AB99-03C97962A49D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07736C-7076-4924-A6CD-6B4219E3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378A41-EAB0-494A-8166-93772ECD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7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9C057-A037-4781-A9C0-B1278506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E61B6-D3B0-474D-8936-0421E3282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268BC4-5789-49C8-8B8C-C98CEF1A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0FE5E5-DA83-449E-B04B-85ABC8840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0E9C24-0C67-40FA-B1AA-3402EEC7B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2237E30-1DA9-4494-931A-2B80FD86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28F8-4316-4197-90C5-C232CD95CADF}" type="datetime1">
              <a:rPr lang="en-US" smtClean="0"/>
              <a:t>10/31/2023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F00420-4296-4778-9303-57F796C7C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800C07-0E86-41AE-BE8F-0FAD818C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3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E9054-3881-43DF-838C-403D4CDF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91BBAB-5DCC-4CEF-BB75-18ADBF19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14E5-2490-44ED-B0DF-D2B000496424}" type="datetime1">
              <a:rPr lang="en-US" smtClean="0"/>
              <a:t>10/31/2023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1EEB4F-3848-4E6D-B618-0D509005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E2940E-F9E2-41A3-B07B-C1B72227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4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BF1730-FA11-49CC-9530-5250D857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C5ED-8E97-4295-906F-3071B62E2F8D}" type="datetime1">
              <a:rPr lang="en-US" smtClean="0"/>
              <a:t>10/31/2023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D101C8-1FB2-40DE-8B3A-7C6378CE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558E9-1040-4FFD-95F7-3A9FB3D7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1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B0F2B-6BCF-426D-8EAF-22F5AC96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252AD6-CD90-4321-9867-1307FB3A5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BE2930-D064-4235-90D7-DEE197F23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BC3EBD-E7B9-4E95-AC5C-85121354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17C-D10F-408C-BAA3-3B8A8CC3F871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9CBE7D-44DA-4BBC-9E51-E7CF14E0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EEE87A-1F14-447B-BEBD-034240F1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14436-3104-48F5-BD76-2425A149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8C24FEA-2C3B-440C-A995-7A4801D1A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C582D3-B46F-4DD8-BBA1-25CE36FBE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06EFC3-627A-44D1-96A0-FADFDA82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0AAE-1A8D-447B-A15F-A2AA73BC4ACB}" type="datetime1">
              <a:rPr lang="en-US" smtClean="0"/>
              <a:t>10/31/2023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B84093-3DF6-4EAB-8B28-36C52202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39EC9C-E659-40B4-849A-3C873018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9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B0287F1-6E88-4C49-B063-AFA8FCEC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9CFD00-3F89-476B-8D38-EF0BFEDBD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A84B43-472A-4237-8643-216F95686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E9D3E-8FD3-4679-BAA5-2E75ADDCD6E1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17B754-5E82-4DB0-BFC6-DD492DAA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3811AD-4549-4CFA-90D7-3FD2BF49D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2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en blanco y negro de una montaña&#10;&#10;Descripción generada automáticamente con confianza media">
            <a:extLst>
              <a:ext uri="{FF2B5EF4-FFF2-40B4-BE49-F238E27FC236}">
                <a16:creationId xmlns:a16="http://schemas.microsoft.com/office/drawing/2014/main" id="{B76FC896-B343-42F2-9ABC-21CCE583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 b="87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C9A4790C-7655-4BE8-BDDE-4E9113DC892E}"/>
              </a:ext>
            </a:extLst>
          </p:cNvPr>
          <p:cNvSpPr/>
          <p:nvPr/>
        </p:nvSpPr>
        <p:spPr>
          <a:xfrm>
            <a:off x="1" y="5317240"/>
            <a:ext cx="12115800" cy="7448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Clasificación y evolución de cuerpos de agua utilizando imágenes de radar SAR</a:t>
            </a:r>
            <a:endParaRPr lang="en-US" sz="2800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25A476-32AE-4A48-9112-6FB8B8A2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7CE633F-9882-4A5C-83A2-1109D0C73261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82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Estado actual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7B96144-876F-4954-ABFD-F15313D50AB7}"/>
              </a:ext>
            </a:extLst>
          </p:cNvPr>
          <p:cNvSpPr/>
          <p:nvPr/>
        </p:nvSpPr>
        <p:spPr>
          <a:xfrm>
            <a:off x="5637796" y="3741458"/>
            <a:ext cx="2561659" cy="564821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 err="1">
                <a:solidFill>
                  <a:schemeClr val="dk1"/>
                </a:solidFill>
              </a:rPr>
              <a:t>sift.detectAndCompute</a:t>
            </a:r>
            <a:r>
              <a:rPr lang="es-CO" dirty="0">
                <a:solidFill>
                  <a:schemeClr val="dk1"/>
                </a:solidFill>
              </a:rPr>
              <a:t>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44B82B-E891-49E9-8A5E-086A8505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38" y="1147358"/>
            <a:ext cx="3773751" cy="56331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85398F-E697-4F7C-A556-0EB075CD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7" y="1137971"/>
            <a:ext cx="1427353" cy="9672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C44DF3-AC1C-40A6-B045-E6E5F7760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7" y="2032985"/>
            <a:ext cx="1524209" cy="63383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E05BBDC-C9A2-4ACD-8D51-99701906A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30" y="1064537"/>
            <a:ext cx="3771254" cy="5629454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3D927B65-CD2D-4D35-85A0-88850D018081}"/>
              </a:ext>
            </a:extLst>
          </p:cNvPr>
          <p:cNvSpPr/>
          <p:nvPr/>
        </p:nvSpPr>
        <p:spPr>
          <a:xfrm>
            <a:off x="5952237" y="1439659"/>
            <a:ext cx="1863634" cy="363877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dk1"/>
                </a:solidFill>
              </a:rPr>
              <a:t>cv2.SIFT_create()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D4B130-DB35-421B-A77A-839A2D168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1521" y="1171542"/>
            <a:ext cx="3378122" cy="26669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34284B-FAFF-4448-AE17-D3C40920C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4245" y="3879264"/>
            <a:ext cx="3385398" cy="24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75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Estado actual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7B96144-876F-4954-ABFD-F15313D50AB7}"/>
              </a:ext>
            </a:extLst>
          </p:cNvPr>
          <p:cNvSpPr/>
          <p:nvPr/>
        </p:nvSpPr>
        <p:spPr>
          <a:xfrm>
            <a:off x="3704086" y="1106399"/>
            <a:ext cx="5917809" cy="564821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chemeClr val="dk1"/>
                </a:solidFill>
              </a:rPr>
              <a:t>sift.detectAndCompute</a:t>
            </a:r>
            <a:r>
              <a:rPr lang="es-CO" dirty="0">
                <a:solidFill>
                  <a:schemeClr val="dk1"/>
                </a:solidFill>
              </a:rPr>
              <a:t>() Vs.[</a:t>
            </a:r>
            <a:r>
              <a:rPr lang="es-CO" dirty="0" err="1">
                <a:solidFill>
                  <a:schemeClr val="dk1"/>
                </a:solidFill>
              </a:rPr>
              <a:t>sift.detect</a:t>
            </a:r>
            <a:r>
              <a:rPr lang="es-CO" dirty="0">
                <a:solidFill>
                  <a:schemeClr val="dk1"/>
                </a:solidFill>
              </a:rPr>
              <a:t>()</a:t>
            </a:r>
            <a:r>
              <a:rPr lang="es-CO" dirty="0" err="1">
                <a:solidFill>
                  <a:schemeClr val="dk1"/>
                </a:solidFill>
              </a:rPr>
              <a:t>sift</a:t>
            </a:r>
            <a:r>
              <a:rPr lang="es-CO" dirty="0">
                <a:solidFill>
                  <a:schemeClr val="dk1"/>
                </a:solidFill>
              </a:rPr>
              <a:t>. </a:t>
            </a:r>
            <a:r>
              <a:rPr lang="es-CO" dirty="0" err="1">
                <a:solidFill>
                  <a:schemeClr val="dk1"/>
                </a:solidFill>
              </a:rPr>
              <a:t>sift.compute</a:t>
            </a:r>
            <a:r>
              <a:rPr lang="es-CO" dirty="0">
                <a:solidFill>
                  <a:schemeClr val="dk1"/>
                </a:solidFill>
              </a:rPr>
              <a:t>()]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85398F-E697-4F7C-A556-0EB075CD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" y="1137971"/>
            <a:ext cx="1427353" cy="9672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C44DF3-AC1C-40A6-B045-E6E5F7760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7" y="2032985"/>
            <a:ext cx="1524209" cy="6338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0BBFBD-6D8A-40D2-B184-108DAB8AF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18" y="1824339"/>
            <a:ext cx="6486256" cy="50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0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25D3A85D-D530-4E85-B425-48822A41C621}"/>
              </a:ext>
            </a:extLst>
          </p:cNvPr>
          <p:cNvSpPr txBox="1">
            <a:spLocks/>
          </p:cNvSpPr>
          <p:nvPr/>
        </p:nvSpPr>
        <p:spPr>
          <a:xfrm>
            <a:off x="-652386" y="364138"/>
            <a:ext cx="6190412" cy="633830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400" dirty="0"/>
              <a:t>Referencias</a:t>
            </a:r>
          </a:p>
        </p:txBody>
      </p: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318136D-9B31-481B-B236-C410B65C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2A20B65-EE63-4C61-A319-5724569034E7}"/>
              </a:ext>
            </a:extLst>
          </p:cNvPr>
          <p:cNvSpPr txBox="1"/>
          <p:nvPr/>
        </p:nvSpPr>
        <p:spPr>
          <a:xfrm>
            <a:off x="969762" y="1594505"/>
            <a:ext cx="10252475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/>
              <a:t>[1]	Universidad del </a:t>
            </a:r>
            <a:r>
              <a:rPr lang="es-CO" sz="2000" b="1" dirty="0" err="1"/>
              <a:t>pais</a:t>
            </a:r>
            <a:r>
              <a:rPr lang="es-CO" sz="2000" b="1" dirty="0"/>
              <a:t> vasco, “El espectro electromagnético — Cuaderno de Cultura  Científica.”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https://culturacientifica.com/2016/08/16/el-espectro-electromagnetico/</a:t>
            </a:r>
          </a:p>
          <a:p>
            <a:r>
              <a:rPr lang="es-CO" sz="2000" b="1" dirty="0"/>
              <a:t>[2]	</a:t>
            </a:r>
            <a:r>
              <a:rPr lang="es-CO" sz="2000" b="1" dirty="0" err="1"/>
              <a:t>University</a:t>
            </a:r>
            <a:r>
              <a:rPr lang="es-CO" sz="2000" b="1" dirty="0"/>
              <a:t> </a:t>
            </a:r>
            <a:r>
              <a:rPr lang="es-CO" sz="2000" b="1" dirty="0" err="1"/>
              <a:t>of</a:t>
            </a:r>
            <a:r>
              <a:rPr lang="es-CO" sz="2000" b="1" dirty="0"/>
              <a:t> Alaska Fairbanks, “ASF Home | Alaska </a:t>
            </a:r>
            <a:r>
              <a:rPr lang="es-CO" sz="2000" b="1" dirty="0" err="1"/>
              <a:t>Satellite</a:t>
            </a:r>
            <a:r>
              <a:rPr lang="es-CO" sz="2000" b="1" dirty="0"/>
              <a:t> </a:t>
            </a:r>
            <a:r>
              <a:rPr lang="es-CO" sz="2000" b="1" dirty="0" err="1"/>
              <a:t>Facility</a:t>
            </a:r>
            <a:r>
              <a:rPr lang="es-CO" sz="2000" b="1" dirty="0"/>
              <a:t>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https://asf.alaska.edu/</a:t>
            </a:r>
          </a:p>
          <a:p>
            <a:r>
              <a:rPr lang="es-CO" sz="2000" b="1" dirty="0"/>
              <a:t>[3]	esa, “Explore data | </a:t>
            </a:r>
            <a:r>
              <a:rPr lang="es-CO" sz="2000" b="1" dirty="0" err="1"/>
              <a:t>Copernicus</a:t>
            </a:r>
            <a:r>
              <a:rPr lang="es-CO" sz="2000" b="1" dirty="0"/>
              <a:t> Data </a:t>
            </a:r>
            <a:r>
              <a:rPr lang="es-CO" sz="2000" b="1" dirty="0" err="1"/>
              <a:t>Space</a:t>
            </a:r>
            <a:r>
              <a:rPr lang="es-CO" sz="2000" b="1" dirty="0"/>
              <a:t> </a:t>
            </a:r>
            <a:r>
              <a:rPr lang="es-CO" sz="2000" b="1" dirty="0" err="1"/>
              <a:t>Ecosystem</a:t>
            </a:r>
            <a:r>
              <a:rPr lang="es-CO" sz="2000" b="1" dirty="0"/>
              <a:t>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https://dataspace.copernicus.eu/explore-data</a:t>
            </a:r>
          </a:p>
          <a:p>
            <a:r>
              <a:rPr lang="es-CO" sz="2000" b="1" dirty="0"/>
              <a:t>[4]	NASA, “Introducción al Radar de Apertura Sintética - YouTube.”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https://www.youtube.com/playlist?list=PLiuUQ9asub3SI5jSVOY4lmddsPSLDUrXq</a:t>
            </a:r>
          </a:p>
          <a:p>
            <a:r>
              <a:rPr lang="es-CO" sz="2000" b="1" dirty="0"/>
              <a:t>[5]	</a:t>
            </a:r>
            <a:r>
              <a:rPr lang="es-CO" sz="2000" b="1" dirty="0" err="1"/>
              <a:t>IGNSpain</a:t>
            </a:r>
            <a:r>
              <a:rPr lang="es-CO" sz="2000" b="1" dirty="0"/>
              <a:t>, “EL PROGRAMA COPERNICUS - YouTube.” </a:t>
            </a:r>
            <a:r>
              <a:rPr lang="es-CO" sz="2000" b="1" dirty="0" err="1"/>
              <a:t>Accessed</a:t>
            </a:r>
            <a:r>
              <a:rPr lang="es-CO" sz="2000" b="1" dirty="0"/>
              <a:t>: Sep. 24, 2023. [Online]. </a:t>
            </a:r>
            <a:r>
              <a:rPr lang="es-CO" sz="2000" b="1" dirty="0" err="1"/>
              <a:t>Available</a:t>
            </a:r>
            <a:r>
              <a:rPr lang="es-CO" sz="2000" b="1" dirty="0"/>
              <a:t>: https://www.youtube.com/playlist?list=PLLemwiHg3Tanwi63FVR6-_4pCJTIZNdOq</a:t>
            </a:r>
          </a:p>
          <a:p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68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25D3A85D-D530-4E85-B425-48822A41C621}"/>
              </a:ext>
            </a:extLst>
          </p:cNvPr>
          <p:cNvSpPr txBox="1">
            <a:spLocks/>
          </p:cNvSpPr>
          <p:nvPr/>
        </p:nvSpPr>
        <p:spPr>
          <a:xfrm>
            <a:off x="2871864" y="2795170"/>
            <a:ext cx="6190412" cy="633830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400" dirty="0"/>
              <a:t>Gracias</a:t>
            </a:r>
          </a:p>
        </p:txBody>
      </p:sp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318136D-9B31-481B-B236-C410B65C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9058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8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5C8DEB-AB4F-4050-B4E1-BA7BBE607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ABA3966-DA43-482B-B1E4-138187D3AB6B}"/>
              </a:ext>
            </a:extLst>
          </p:cNvPr>
          <p:cNvSpPr/>
          <p:nvPr/>
        </p:nvSpPr>
        <p:spPr>
          <a:xfrm>
            <a:off x="1756638" y="2125027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2EC598-E295-48E4-BB93-096DCEF88AF3}"/>
              </a:ext>
            </a:extLst>
          </p:cNvPr>
          <p:cNvSpPr/>
          <p:nvPr/>
        </p:nvSpPr>
        <p:spPr>
          <a:xfrm>
            <a:off x="3091607" y="3059143"/>
            <a:ext cx="301226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A43D4EA-8DC2-4DA0-8B16-0B3DD0D5ED09}"/>
              </a:ext>
            </a:extLst>
          </p:cNvPr>
          <p:cNvSpPr/>
          <p:nvPr/>
        </p:nvSpPr>
        <p:spPr>
          <a:xfrm>
            <a:off x="4677306" y="4042916"/>
            <a:ext cx="301225" cy="30388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AC595DA-E893-4D2B-AA2D-9FC5D34B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327" y="6492875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2</a:t>
            </a:fld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E4298F7-5A56-4883-840A-D5D623446E40}"/>
              </a:ext>
            </a:extLst>
          </p:cNvPr>
          <p:cNvSpPr/>
          <p:nvPr/>
        </p:nvSpPr>
        <p:spPr>
          <a:xfrm>
            <a:off x="6408502" y="5097511"/>
            <a:ext cx="339637" cy="30388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B89A619-D58D-47ED-A161-22005400D400}"/>
              </a:ext>
            </a:extLst>
          </p:cNvPr>
          <p:cNvSpPr txBox="1"/>
          <p:nvPr/>
        </p:nvSpPr>
        <p:spPr>
          <a:xfrm>
            <a:off x="5023039" y="3834293"/>
            <a:ext cx="6766236" cy="5211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CO" sz="4000" b="1" dirty="0"/>
              <a:t>Macro proceso</a:t>
            </a:r>
            <a:endParaRPr lang="es-CO" sz="4000" b="1" kern="12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0E15A35-3CE1-4DD9-B1A7-FA97E641A0AF}"/>
              </a:ext>
            </a:extLst>
          </p:cNvPr>
          <p:cNvSpPr txBox="1"/>
          <p:nvPr/>
        </p:nvSpPr>
        <p:spPr>
          <a:xfrm>
            <a:off x="2125280" y="1913688"/>
            <a:ext cx="2282437" cy="5211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CO" sz="4400" b="1" kern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Objetivo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36BC6752-1020-4063-A625-8DCF99B2D234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8DAC8B-43DA-4A63-8197-F374182B3183}"/>
              </a:ext>
            </a:extLst>
          </p:cNvPr>
          <p:cNvSpPr/>
          <p:nvPr/>
        </p:nvSpPr>
        <p:spPr>
          <a:xfrm>
            <a:off x="-27925" y="-4616"/>
            <a:ext cx="12192000" cy="13652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46F0422-8A94-48E6-9CBB-BD7D93D4F18D}"/>
              </a:ext>
            </a:extLst>
          </p:cNvPr>
          <p:cNvSpPr txBox="1"/>
          <p:nvPr/>
        </p:nvSpPr>
        <p:spPr>
          <a:xfrm>
            <a:off x="6748139" y="4881616"/>
            <a:ext cx="4930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rPr>
              <a:t>Estado actual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A69DA70-8790-4CC4-88BD-EAA0D65B9778}"/>
              </a:ext>
            </a:extLst>
          </p:cNvPr>
          <p:cNvSpPr txBox="1"/>
          <p:nvPr/>
        </p:nvSpPr>
        <p:spPr>
          <a:xfrm>
            <a:off x="3392833" y="2859052"/>
            <a:ext cx="3683328" cy="5211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300" tIns="114300" rIns="114300" bIns="114300" numCol="1" spcCol="1270" anchor="t" anchorCtr="0">
            <a:noAutofit/>
          </a:bodyPr>
          <a:lstStyle/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Estado del arte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03ACC6-861E-4F76-B99A-3903171A6DDB}"/>
              </a:ext>
            </a:extLst>
          </p:cNvPr>
          <p:cNvSpPr txBox="1"/>
          <p:nvPr/>
        </p:nvSpPr>
        <p:spPr>
          <a:xfrm>
            <a:off x="639620" y="258017"/>
            <a:ext cx="426489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7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Agenda</a:t>
            </a:r>
            <a:endParaRPr lang="es-CO" sz="5700" dirty="0"/>
          </a:p>
        </p:txBody>
      </p:sp>
    </p:spTree>
    <p:extLst>
      <p:ext uri="{BB962C8B-B14F-4D97-AF65-F5344CB8AC3E}">
        <p14:creationId xmlns:p14="http://schemas.microsoft.com/office/powerpoint/2010/main" val="753815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581D04E-9787-49F3-92E1-36E6A3954D0F}"/>
              </a:ext>
            </a:extLst>
          </p:cNvPr>
          <p:cNvSpPr/>
          <p:nvPr/>
        </p:nvSpPr>
        <p:spPr>
          <a:xfrm>
            <a:off x="152400" y="1886261"/>
            <a:ext cx="11887200" cy="3553884"/>
          </a:xfrm>
          <a:prstGeom prst="roundRect">
            <a:avLst/>
          </a:prstGeom>
          <a:ln w="5715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ES" sz="540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rPr>
              <a:t>Desarrollar un algoritmo que realice la clasificación de un cuerpo hídrico (centrado en el embalse de </a:t>
            </a:r>
            <a:r>
              <a:rPr lang="es-ES" sz="5400" dirty="0" err="1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rPr>
              <a:t>Tónime</a:t>
            </a:r>
            <a:r>
              <a:rPr lang="es-ES" sz="5400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</a:rPr>
              <a:t>) Utilizando imágenes de radar SAR</a:t>
            </a:r>
            <a:endParaRPr lang="es-CO" sz="5400" dirty="0">
              <a:ln>
                <a:solidFill>
                  <a:srgbClr val="002060"/>
                </a:solidFill>
              </a:ln>
              <a:solidFill>
                <a:srgbClr val="00206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587B0B-0475-41D0-946A-5557B263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914"/>
            <a:ext cx="10515600" cy="1325563"/>
          </a:xfrm>
        </p:spPr>
        <p:txBody>
          <a:bodyPr/>
          <a:lstStyle/>
          <a:p>
            <a:br>
              <a:rPr lang="es-CO" dirty="0"/>
            </a:br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Objetivo</a:t>
            </a:r>
            <a:r>
              <a:rPr lang="es-ES" sz="3600" b="1" dirty="0">
                <a:solidFill>
                  <a:srgbClr val="0070C0"/>
                </a:solidFill>
              </a:rPr>
              <a:t> </a:t>
            </a:r>
            <a:endParaRPr lang="es-CO" sz="3600" b="1" dirty="0">
              <a:solidFill>
                <a:srgbClr val="0070C0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0B0A4CB-4138-4B16-A43E-47DA862A4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116002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09087" y="666533"/>
            <a:ext cx="10033775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22800" dirty="0">
                <a:latin typeface="+mn-lt"/>
                <a:ea typeface="+mn-ea"/>
                <a:cs typeface="+mn-cs"/>
              </a:rPr>
              <a:t>Estado del arte</a:t>
            </a:r>
          </a:p>
          <a:p>
            <a:r>
              <a:rPr lang="es-ES" dirty="0"/>
              <a:t> </a:t>
            </a:r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96875C8-F082-4866-BB01-45CEBAA49116}"/>
              </a:ext>
            </a:extLst>
          </p:cNvPr>
          <p:cNvSpPr/>
          <p:nvPr/>
        </p:nvSpPr>
        <p:spPr>
          <a:xfrm>
            <a:off x="110532" y="1123463"/>
            <a:ext cx="4807928" cy="22072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68103A1-E878-406A-967B-54656AA151EE}"/>
              </a:ext>
            </a:extLst>
          </p:cNvPr>
          <p:cNvSpPr/>
          <p:nvPr/>
        </p:nvSpPr>
        <p:spPr>
          <a:xfrm>
            <a:off x="5978069" y="1058711"/>
            <a:ext cx="5861485" cy="2474032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4" name="Imagen 1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17730CF-C49B-46D1-BAD3-538B55658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18D589C-3CCE-41EB-BEB0-A9FF4075B7BE}"/>
              </a:ext>
            </a:extLst>
          </p:cNvPr>
          <p:cNvSpPr txBox="1"/>
          <p:nvPr/>
        </p:nvSpPr>
        <p:spPr>
          <a:xfrm>
            <a:off x="-249151" y="3389273"/>
            <a:ext cx="569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Medición de </a:t>
            </a:r>
            <a:r>
              <a:rPr lang="es-ES" b="1" dirty="0"/>
              <a:t>contenido de humedad de estructuras de hormigón</a:t>
            </a:r>
            <a:r>
              <a:rPr lang="es-CO" b="1" dirty="0"/>
              <a:t>[1]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9FC4C4-DF29-47BF-9BB2-94D596776BF4}"/>
              </a:ext>
            </a:extLst>
          </p:cNvPr>
          <p:cNvSpPr txBox="1"/>
          <p:nvPr/>
        </p:nvSpPr>
        <p:spPr>
          <a:xfrm>
            <a:off x="6552507" y="3526984"/>
            <a:ext cx="471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Figura2. Monitoreo de superficies terrestres </a:t>
            </a:r>
          </a:p>
          <a:p>
            <a:pPr algn="ctr"/>
            <a:r>
              <a:rPr lang="es-CO" b="1" dirty="0"/>
              <a:t>atreves del tiempo[2]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DAB684-DFF4-443B-88CA-751CA0A7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93" y="1202288"/>
            <a:ext cx="5361035" cy="22054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CF01AD-8E4F-4604-840D-B9BFE08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3" y="1301802"/>
            <a:ext cx="4499386" cy="186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B42CAB7-9289-4CA1-8C53-37420E952CD3}"/>
              </a:ext>
            </a:extLst>
          </p:cNvPr>
          <p:cNvSpPr/>
          <p:nvPr/>
        </p:nvSpPr>
        <p:spPr>
          <a:xfrm>
            <a:off x="649460" y="4055930"/>
            <a:ext cx="3874477" cy="240928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E7D1A22-4666-40D4-87A0-9A74115C1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88" y="4127687"/>
            <a:ext cx="3319620" cy="2251974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F9DAFBD-966A-4332-8DAB-9732E9DD2DAC}"/>
              </a:ext>
            </a:extLst>
          </p:cNvPr>
          <p:cNvSpPr txBox="1"/>
          <p:nvPr/>
        </p:nvSpPr>
        <p:spPr>
          <a:xfrm>
            <a:off x="304883" y="6471877"/>
            <a:ext cx="4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Detección de petróleo[3]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196CC3C-18BD-47C0-A0B6-032D5CEB6652}"/>
              </a:ext>
            </a:extLst>
          </p:cNvPr>
          <p:cNvSpPr/>
          <p:nvPr/>
        </p:nvSpPr>
        <p:spPr>
          <a:xfrm>
            <a:off x="6802733" y="4172027"/>
            <a:ext cx="3597311" cy="229985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A822E2E-CFB5-4EB3-9A71-29F1C489B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962" y="4213362"/>
            <a:ext cx="2934590" cy="225184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2CE43B9B-8D2A-4046-87BC-0E181C9BB818}"/>
              </a:ext>
            </a:extLst>
          </p:cNvPr>
          <p:cNvSpPr txBox="1"/>
          <p:nvPr/>
        </p:nvSpPr>
        <p:spPr>
          <a:xfrm>
            <a:off x="6348817" y="6497362"/>
            <a:ext cx="461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Monitoreo de actividades agrícolas[4]</a:t>
            </a:r>
          </a:p>
        </p:txBody>
      </p:sp>
    </p:spTree>
    <p:extLst>
      <p:ext uri="{BB962C8B-B14F-4D97-AF65-F5344CB8AC3E}">
        <p14:creationId xmlns:p14="http://schemas.microsoft.com/office/powerpoint/2010/main" val="154502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556817" y="197426"/>
            <a:ext cx="7936389" cy="9961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0" defTabSz="1333500">
              <a:spcAft>
                <a:spcPct val="35000"/>
              </a:spcAft>
            </a:pPr>
            <a:r>
              <a:rPr lang="es-CO" sz="5700" dirty="0">
                <a:latin typeface="+mn-lt"/>
                <a:ea typeface="+mn-ea"/>
                <a:cs typeface="+mn-cs"/>
              </a:rPr>
              <a:t>Macro proceso</a:t>
            </a:r>
            <a:r>
              <a:rPr lang="es-ES" sz="5700" dirty="0">
                <a:latin typeface="+mn-lt"/>
                <a:ea typeface="+mn-ea"/>
                <a:cs typeface="+mn-cs"/>
              </a:rPr>
              <a:t> </a:t>
            </a:r>
            <a:endParaRPr lang="es-CO" sz="570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Imagen 1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DB9FD00-6DFD-4EF6-B12A-47669A896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7A1561-81C6-4AC6-94C4-DE10C091C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17" y="1231293"/>
            <a:ext cx="11033091" cy="54869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E5A5868-8984-47DE-89FC-9CF3EC3B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79" y="1646517"/>
            <a:ext cx="10693311" cy="4596782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02AF786-4DBB-4B1C-966A-7EA10DC6F0FD}"/>
              </a:ext>
            </a:extLst>
          </p:cNvPr>
          <p:cNvSpPr/>
          <p:nvPr/>
        </p:nvSpPr>
        <p:spPr>
          <a:xfrm>
            <a:off x="693409" y="1925219"/>
            <a:ext cx="5194925" cy="459678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65685C99-C86F-4646-82A9-8C210FAEDDF7}"/>
              </a:ext>
            </a:extLst>
          </p:cNvPr>
          <p:cNvSpPr/>
          <p:nvPr/>
        </p:nvSpPr>
        <p:spPr>
          <a:xfrm>
            <a:off x="5944269" y="1925219"/>
            <a:ext cx="1837967" cy="459678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E3E39AA8-7BFC-46D2-9590-65ADB17DC627}"/>
              </a:ext>
            </a:extLst>
          </p:cNvPr>
          <p:cNvSpPr/>
          <p:nvPr/>
        </p:nvSpPr>
        <p:spPr>
          <a:xfrm>
            <a:off x="7838171" y="1786648"/>
            <a:ext cx="3660419" cy="4873925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419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Estado actual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9680CB-26B3-46FF-83F1-F690EF07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5101" y="6287339"/>
            <a:ext cx="27432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5FBA9A6-9973-4537-B0A3-D43A8263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7" y="1145006"/>
            <a:ext cx="1109568" cy="1103472"/>
          </a:xfrm>
          <a:prstGeom prst="rect">
            <a:avLst/>
          </a:prstGeom>
        </p:spPr>
      </p:pic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1AE653F3-9AE9-40AF-93C0-E26F72CE3FBD}"/>
              </a:ext>
            </a:extLst>
          </p:cNvPr>
          <p:cNvSpPr/>
          <p:nvPr/>
        </p:nvSpPr>
        <p:spPr>
          <a:xfrm>
            <a:off x="124487" y="2284298"/>
            <a:ext cx="1109568" cy="254770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dk1"/>
                </a:solidFill>
              </a:rPr>
              <a:t>Filtrado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A313F01-9630-49A0-AEEF-0234ABFC0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56" y="1198038"/>
            <a:ext cx="3771254" cy="5629454"/>
          </a:xfrm>
          <a:prstGeom prst="rect">
            <a:avLst/>
          </a:prstGeom>
        </p:spPr>
      </p:pic>
      <p:pic>
        <p:nvPicPr>
          <p:cNvPr id="15" name="Imagen 1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D7DC3CB-DEA0-4BCF-BDD1-AEF05F704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23" y="1323913"/>
            <a:ext cx="3901883" cy="2818375"/>
          </a:xfrm>
          <a:prstGeom prst="rect">
            <a:avLst/>
          </a:prstGeom>
        </p:spPr>
      </p:pic>
      <p:pic>
        <p:nvPicPr>
          <p:cNvPr id="22" name="Imagen 21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2293ADB-5BA0-446D-8B71-6BE90E42A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91" y="3754251"/>
            <a:ext cx="4012415" cy="289821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7D966662-9662-4049-AC3F-B851767D2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262" y="1143953"/>
            <a:ext cx="3529530" cy="562945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D6A8055-6D34-4BF3-9894-5AA7007DC6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315" y="1444856"/>
            <a:ext cx="3252772" cy="249976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2C5828F-F4DA-49D7-820D-D7D9AB517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316" y="4001057"/>
            <a:ext cx="3252772" cy="2499763"/>
          </a:xfrm>
          <a:prstGeom prst="rect">
            <a:avLst/>
          </a:prstGeom>
        </p:spPr>
      </p:pic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949E3102-CB14-463F-9DD7-CF10C5158AD2}"/>
              </a:ext>
            </a:extLst>
          </p:cNvPr>
          <p:cNvSpPr/>
          <p:nvPr/>
        </p:nvSpPr>
        <p:spPr>
          <a:xfrm>
            <a:off x="6424383" y="4001057"/>
            <a:ext cx="1109568" cy="254770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filter2D()</a:t>
            </a:r>
            <a:endParaRPr lang="es-CO" dirty="0">
              <a:solidFill>
                <a:schemeClr val="dk1"/>
              </a:solidFill>
            </a:endParaRPr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95F1716E-C4D8-4257-B3A3-4F17E81FDB5E}"/>
              </a:ext>
            </a:extLst>
          </p:cNvPr>
          <p:cNvSpPr/>
          <p:nvPr/>
        </p:nvSpPr>
        <p:spPr>
          <a:xfrm>
            <a:off x="5921179" y="3944620"/>
            <a:ext cx="367499" cy="36387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28476E4D-2F07-4F21-8F3B-6B314F49061F}"/>
              </a:ext>
            </a:extLst>
          </p:cNvPr>
          <p:cNvSpPr/>
          <p:nvPr/>
        </p:nvSpPr>
        <p:spPr>
          <a:xfrm>
            <a:off x="7728356" y="3944620"/>
            <a:ext cx="367499" cy="36387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64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2ADB155-922A-4532-86AB-477218E80C90}"/>
              </a:ext>
            </a:extLst>
          </p:cNvPr>
          <p:cNvSpPr/>
          <p:nvPr/>
        </p:nvSpPr>
        <p:spPr>
          <a:xfrm>
            <a:off x="70338" y="2544472"/>
            <a:ext cx="11882357" cy="3822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62C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Estado actual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3252565-DCE4-427F-BFD6-48B96A8EDF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C5648A3-1D01-4B43-B05D-41E9B4E8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2" y="2631824"/>
            <a:ext cx="11759921" cy="3676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2158A02-C8C7-41AA-9E19-A3C67415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12" y="1114590"/>
            <a:ext cx="1109568" cy="1103472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67F8CF79-DCC7-4500-9E41-EAF376672783}"/>
              </a:ext>
            </a:extLst>
          </p:cNvPr>
          <p:cNvSpPr/>
          <p:nvPr/>
        </p:nvSpPr>
        <p:spPr>
          <a:xfrm>
            <a:off x="150612" y="2253882"/>
            <a:ext cx="1109568" cy="254770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dk1"/>
                </a:solidFill>
              </a:rPr>
              <a:t>Filtrado</a:t>
            </a:r>
          </a:p>
        </p:txBody>
      </p:sp>
    </p:spTree>
    <p:extLst>
      <p:ext uri="{BB962C8B-B14F-4D97-AF65-F5344CB8AC3E}">
        <p14:creationId xmlns:p14="http://schemas.microsoft.com/office/powerpoint/2010/main" val="137444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82D99B04-50D4-4C3A-B6F3-71945D6F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450" y="1190395"/>
            <a:ext cx="3771254" cy="5629454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Estado actual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ECEE231-E133-4D52-A202-72ECDF06A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8" y="1196396"/>
            <a:ext cx="870644" cy="8748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C315C0-8E71-41C5-B679-78118D841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96" y="2102148"/>
            <a:ext cx="1364006" cy="4215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ACBD9C-1227-4E94-B666-73CC1F1CD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92" y="1192753"/>
            <a:ext cx="3529890" cy="56270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255FD5-2593-478D-BF5F-0649C4F80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20" y="1299531"/>
            <a:ext cx="3292557" cy="26602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F89A72-EC63-44CB-973B-72F86B4DE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7420" y="4028896"/>
            <a:ext cx="3292557" cy="2648856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7B96144-876F-4954-ABFD-F15313D50AB7}"/>
              </a:ext>
            </a:extLst>
          </p:cNvPr>
          <p:cNvSpPr/>
          <p:nvPr/>
        </p:nvSpPr>
        <p:spPr>
          <a:xfrm>
            <a:off x="5797102" y="3712559"/>
            <a:ext cx="1742469" cy="494526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dk1"/>
                </a:solidFill>
              </a:rPr>
              <a:t>cv2.threshold()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B725F2F8-36C3-42AC-B64D-EF1C3E60AE59}"/>
              </a:ext>
            </a:extLst>
          </p:cNvPr>
          <p:cNvSpPr/>
          <p:nvPr/>
        </p:nvSpPr>
        <p:spPr>
          <a:xfrm>
            <a:off x="5259549" y="3777884"/>
            <a:ext cx="367499" cy="36387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A25AA882-BCCC-451F-8920-4A29F4838783}"/>
              </a:ext>
            </a:extLst>
          </p:cNvPr>
          <p:cNvSpPr/>
          <p:nvPr/>
        </p:nvSpPr>
        <p:spPr>
          <a:xfrm>
            <a:off x="7719761" y="3777884"/>
            <a:ext cx="367499" cy="36387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602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9FCA1A-0938-4764-88C3-D79E42B21D7D}"/>
              </a:ext>
            </a:extLst>
          </p:cNvPr>
          <p:cNvSpPr txBox="1">
            <a:spLocks/>
          </p:cNvSpPr>
          <p:nvPr/>
        </p:nvSpPr>
        <p:spPr>
          <a:xfrm>
            <a:off x="679271" y="421520"/>
            <a:ext cx="6190412" cy="6338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800" dirty="0">
                <a:latin typeface="+mn-lt"/>
                <a:ea typeface="+mn-ea"/>
                <a:cs typeface="+mn-cs"/>
              </a:rPr>
              <a:t>Estado actual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A910B0E-38F9-40F4-A21C-A7C3F0FB6523}"/>
              </a:ext>
            </a:extLst>
          </p:cNvPr>
          <p:cNvSpPr/>
          <p:nvPr/>
        </p:nvSpPr>
        <p:spPr>
          <a:xfrm>
            <a:off x="0" y="0"/>
            <a:ext cx="12192000" cy="15973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50A6C83-D96F-4B58-A1D3-6F89A4D57497}"/>
              </a:ext>
            </a:extLst>
          </p:cNvPr>
          <p:cNvSpPr/>
          <p:nvPr/>
        </p:nvSpPr>
        <p:spPr>
          <a:xfrm>
            <a:off x="0" y="577923"/>
            <a:ext cx="301225" cy="3210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A1FE7B-7D25-4990-8CAB-2BAC3A4A1671}"/>
              </a:ext>
            </a:extLst>
          </p:cNvPr>
          <p:cNvCxnSpPr/>
          <p:nvPr/>
        </p:nvCxnSpPr>
        <p:spPr>
          <a:xfrm flipV="1">
            <a:off x="534838" y="957532"/>
            <a:ext cx="11153954" cy="69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Imagen 4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D1A1725-6671-4B56-A6DF-C8085C12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957" y="169902"/>
            <a:ext cx="1763738" cy="74963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7B96144-876F-4954-ABFD-F15313D50AB7}"/>
              </a:ext>
            </a:extLst>
          </p:cNvPr>
          <p:cNvSpPr/>
          <p:nvPr/>
        </p:nvSpPr>
        <p:spPr>
          <a:xfrm>
            <a:off x="6073402" y="3716691"/>
            <a:ext cx="1742469" cy="714632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O" dirty="0" err="1">
                <a:solidFill>
                  <a:schemeClr val="dk1"/>
                </a:solidFill>
              </a:rPr>
              <a:t>sift.detect</a:t>
            </a:r>
            <a:r>
              <a:rPr lang="es-CO" dirty="0">
                <a:solidFill>
                  <a:schemeClr val="dk1"/>
                </a:solidFill>
              </a:rPr>
              <a:t>()</a:t>
            </a:r>
            <a:r>
              <a:rPr lang="es-CO" dirty="0" err="1">
                <a:solidFill>
                  <a:schemeClr val="dk1"/>
                </a:solidFill>
              </a:rPr>
              <a:t>sift</a:t>
            </a:r>
            <a:r>
              <a:rPr lang="es-CO" dirty="0">
                <a:solidFill>
                  <a:schemeClr val="dk1"/>
                </a:solidFill>
              </a:rPr>
              <a:t>. </a:t>
            </a:r>
            <a:r>
              <a:rPr lang="es-CO" dirty="0" err="1">
                <a:solidFill>
                  <a:schemeClr val="dk1"/>
                </a:solidFill>
              </a:rPr>
              <a:t>sift.compute</a:t>
            </a:r>
            <a:r>
              <a:rPr lang="es-CO" dirty="0">
                <a:solidFill>
                  <a:schemeClr val="dk1"/>
                </a:solidFill>
              </a:rPr>
              <a:t>()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B725F2F8-36C3-42AC-B64D-EF1C3E60AE59}"/>
              </a:ext>
            </a:extLst>
          </p:cNvPr>
          <p:cNvSpPr/>
          <p:nvPr/>
        </p:nvSpPr>
        <p:spPr>
          <a:xfrm>
            <a:off x="5625930" y="3782016"/>
            <a:ext cx="367499" cy="36387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A25AA882-BCCC-451F-8920-4A29F4838783}"/>
              </a:ext>
            </a:extLst>
          </p:cNvPr>
          <p:cNvSpPr/>
          <p:nvPr/>
        </p:nvSpPr>
        <p:spPr>
          <a:xfrm>
            <a:off x="7855858" y="3782016"/>
            <a:ext cx="367499" cy="36387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44B82B-E891-49E9-8A5E-086A8505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38" y="1147358"/>
            <a:ext cx="3773751" cy="56331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85398F-E697-4F7C-A556-0EB075CD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7" y="1137971"/>
            <a:ext cx="1427353" cy="9672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C44DF3-AC1C-40A6-B045-E6E5F7760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7" y="2032985"/>
            <a:ext cx="1524209" cy="63383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E05BBDC-C9A2-4ACD-8D51-99701906A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30" y="1064537"/>
            <a:ext cx="3771254" cy="56294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E14A39-4986-468C-9B13-B3B13DB21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0881" y="3879264"/>
            <a:ext cx="3356149" cy="25891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EBBA6CE-AB41-4DF6-9B86-3C0891A17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0882" y="1225653"/>
            <a:ext cx="3356149" cy="2589170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3D927B65-CD2D-4D35-85A0-88850D018081}"/>
              </a:ext>
            </a:extLst>
          </p:cNvPr>
          <p:cNvSpPr/>
          <p:nvPr/>
        </p:nvSpPr>
        <p:spPr>
          <a:xfrm>
            <a:off x="5952237" y="1439659"/>
            <a:ext cx="1863634" cy="363877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dk1"/>
                </a:solidFill>
              </a:rPr>
              <a:t>cv2.SIFT_create()</a:t>
            </a:r>
          </a:p>
        </p:txBody>
      </p:sp>
    </p:spTree>
    <p:extLst>
      <p:ext uri="{BB962C8B-B14F-4D97-AF65-F5344CB8AC3E}">
        <p14:creationId xmlns:p14="http://schemas.microsoft.com/office/powerpoint/2010/main" val="32961869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75000"/>
          </a:schemeClr>
        </a:solidFill>
        <a:ln>
          <a:solidFill>
            <a:srgbClr val="62CB3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ae0e21-1ffb-49a9-9cd4-b09f505c521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9DE94FDE8AABF43B235057F41B81DDD" ma:contentTypeVersion="11" ma:contentTypeDescription="Crear nuevo documento." ma:contentTypeScope="" ma:versionID="fb11b92e0e448ec84557d13ee3288434">
  <xsd:schema xmlns:xsd="http://www.w3.org/2001/XMLSchema" xmlns:xs="http://www.w3.org/2001/XMLSchema" xmlns:p="http://schemas.microsoft.com/office/2006/metadata/properties" xmlns:ns3="c9ae0e21-1ffb-49a9-9cd4-b09f505c521c" xmlns:ns4="13691cfc-d44f-4526-9c4e-358f679b54de" targetNamespace="http://schemas.microsoft.com/office/2006/metadata/properties" ma:root="true" ma:fieldsID="39ae9a6f0dc6a86a2cdd0983b41ad609" ns3:_="" ns4:_="">
    <xsd:import namespace="c9ae0e21-1ffb-49a9-9cd4-b09f505c521c"/>
    <xsd:import namespace="13691cfc-d44f-4526-9c4e-358f679b54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e0e21-1ffb-49a9-9cd4-b09f505c52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91cfc-d44f-4526-9c4e-358f679b54d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C43C6D-6826-4BD8-B237-8C7B53A17B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06DA36-8A4D-426F-9723-4FDC0E3F697E}">
  <ds:schemaRefs>
    <ds:schemaRef ds:uri="http://schemas.microsoft.com/office/infopath/2007/PartnerControls"/>
    <ds:schemaRef ds:uri="c9ae0e21-1ffb-49a9-9cd4-b09f505c521c"/>
    <ds:schemaRef ds:uri="http://www.w3.org/XML/1998/namespace"/>
    <ds:schemaRef ds:uri="http://purl.org/dc/terms/"/>
    <ds:schemaRef ds:uri="http://purl.org/dc/dcmitype/"/>
    <ds:schemaRef ds:uri="13691cfc-d44f-4526-9c4e-358f679b54d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4D4DE61-5BCF-4441-94E3-20352F9435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ae0e21-1ffb-49a9-9cd4-b09f505c521c"/>
    <ds:schemaRef ds:uri="13691cfc-d44f-4526-9c4e-358f679b54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2434</TotalTime>
  <Words>529</Words>
  <Application>Microsoft Office PowerPoint</Application>
  <PresentationFormat>Panorámica</PresentationFormat>
  <Paragraphs>66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Barlow</vt:lpstr>
      <vt:lpstr>Calibri</vt:lpstr>
      <vt:lpstr>Calibri Light</vt:lpstr>
      <vt:lpstr>Tema de Office</vt:lpstr>
      <vt:lpstr>Presentación de PowerPoint</vt:lpstr>
      <vt:lpstr>Presentación de PowerPoint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UN SENESOR PARA LA MEDION DE MICRO PLASTICOS EN CUERPOS ACUOSOS UTILIZANDO espectroscopia de impedancia electroquímica</dc:title>
  <dc:creator>Asus</dc:creator>
  <cp:lastModifiedBy>Juan Daniel Sarmiento Abello</cp:lastModifiedBy>
  <cp:revision>30</cp:revision>
  <dcterms:created xsi:type="dcterms:W3CDTF">2022-03-24T15:03:15Z</dcterms:created>
  <dcterms:modified xsi:type="dcterms:W3CDTF">2023-10-31T07:00:08Z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0x01010079DE94FDE8AABF43B235057F41B81DDD</vt:lpwstr>
  </property>
</Properties>
</file>